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8250" cx="9144000"/>
  <p:notesSz cx="7772400" cy="10058400"/>
  <p:embeddedFontLst>
    <p:embeddedFont>
      <p:font typeface="Roboto"/>
      <p:regular r:id="rId29"/>
      <p:bold r:id="rId30"/>
      <p:italic r:id="rId31"/>
      <p:boldItalic r:id="rId32"/>
    </p:embeddedFont>
    <p:embeddedFont>
      <p:font typeface="Caveat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5" roundtripDataSignature="AMtx7mgvxYMq7C3cBs6zW47lOJnv4jNq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7.xml"/><Relationship Id="rId33" Type="http://schemas.openxmlformats.org/officeDocument/2006/relationships/font" Target="fonts/Caveat-regular.fntdata"/><Relationship Id="rId10" Type="http://schemas.openxmlformats.org/officeDocument/2006/relationships/slide" Target="slides/slide6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9.xml"/><Relationship Id="rId35" Type="http://customschemas.google.com/relationships/presentationmetadata" Target="metadata"/><Relationship Id="rId12" Type="http://schemas.openxmlformats.org/officeDocument/2006/relationships/slide" Target="slides/slide8.xml"/><Relationship Id="rId34" Type="http://schemas.openxmlformats.org/officeDocument/2006/relationships/font" Target="fonts/Caveat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0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5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0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0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8ffeaa3d49_0_29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18ffeaa3d49_0_29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8e62f64580_0_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18e62f64580_0_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8e62f64580_0_74"/>
          <p:cNvSpPr/>
          <p:nvPr/>
        </p:nvSpPr>
        <p:spPr>
          <a:xfrm flipH="1">
            <a:off x="8246400" y="4249846"/>
            <a:ext cx="897600" cy="898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g18e62f64580_0_74"/>
          <p:cNvSpPr/>
          <p:nvPr/>
        </p:nvSpPr>
        <p:spPr>
          <a:xfrm flipH="1">
            <a:off x="8246400" y="4249796"/>
            <a:ext cx="897600" cy="8985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g18e62f64580_0_74"/>
          <p:cNvSpPr txBox="1"/>
          <p:nvPr>
            <p:ph type="ctrTitle"/>
          </p:nvPr>
        </p:nvSpPr>
        <p:spPr>
          <a:xfrm>
            <a:off x="390525" y="1820955"/>
            <a:ext cx="8222100" cy="93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g18e62f64580_0_74"/>
          <p:cNvSpPr txBox="1"/>
          <p:nvPr>
            <p:ph idx="1" type="subTitle"/>
          </p:nvPr>
        </p:nvSpPr>
        <p:spPr>
          <a:xfrm>
            <a:off x="390525" y="2791706"/>
            <a:ext cx="82221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g18e62f64580_0_74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8e62f64580_0_122"/>
          <p:cNvSpPr txBox="1"/>
          <p:nvPr>
            <p:ph hasCustomPrompt="1" type="title"/>
          </p:nvPr>
        </p:nvSpPr>
        <p:spPr>
          <a:xfrm>
            <a:off x="475500" y="1259687"/>
            <a:ext cx="8222100" cy="19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g18e62f64580_0_122"/>
          <p:cNvSpPr txBox="1"/>
          <p:nvPr>
            <p:ph idx="1" type="body"/>
          </p:nvPr>
        </p:nvSpPr>
        <p:spPr>
          <a:xfrm>
            <a:off x="475500" y="3307677"/>
            <a:ext cx="82221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g18e62f64580_0_122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8e62f64580_0_126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8e62f64580_0_128"/>
          <p:cNvSpPr txBox="1"/>
          <p:nvPr>
            <p:ph type="title"/>
          </p:nvPr>
        </p:nvSpPr>
        <p:spPr>
          <a:xfrm>
            <a:off x="457200" y="205200"/>
            <a:ext cx="8229300" cy="8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5" name="Google Shape;65;g18e62f64580_0_128"/>
          <p:cNvSpPr txBox="1"/>
          <p:nvPr>
            <p:ph idx="1" type="body"/>
          </p:nvPr>
        </p:nvSpPr>
        <p:spPr>
          <a:xfrm>
            <a:off x="457200" y="1204560"/>
            <a:ext cx="8229300" cy="29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g18e62f64580_0_128"/>
          <p:cNvSpPr txBox="1"/>
          <p:nvPr>
            <p:ph idx="12" type="sldNum"/>
          </p:nvPr>
        </p:nvSpPr>
        <p:spPr>
          <a:xfrm>
            <a:off x="8472600" y="4666680"/>
            <a:ext cx="5478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b="0" sz="100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b="0" sz="100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b="0" sz="100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b="0" sz="100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b="0" sz="100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b="0" sz="100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b="0" sz="100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b="0" sz="100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b="0" sz="100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18e62f64580_0_80"/>
          <p:cNvSpPr txBox="1"/>
          <p:nvPr>
            <p:ph type="title"/>
          </p:nvPr>
        </p:nvSpPr>
        <p:spPr>
          <a:xfrm>
            <a:off x="460950" y="2067257"/>
            <a:ext cx="8222100" cy="101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g18e62f64580_0_80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8e62f64580_0_83"/>
          <p:cNvSpPr/>
          <p:nvPr/>
        </p:nvSpPr>
        <p:spPr>
          <a:xfrm flipH="1" rot="10800000">
            <a:off x="0" y="1687450"/>
            <a:ext cx="9144000" cy="3460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g18e62f64580_0_83"/>
          <p:cNvSpPr/>
          <p:nvPr/>
        </p:nvSpPr>
        <p:spPr>
          <a:xfrm>
            <a:off x="0" y="168755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g18e62f64580_0_83"/>
          <p:cNvSpPr txBox="1"/>
          <p:nvPr>
            <p:ph type="title"/>
          </p:nvPr>
        </p:nvSpPr>
        <p:spPr>
          <a:xfrm>
            <a:off x="471900" y="739407"/>
            <a:ext cx="8222100" cy="76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g18e62f64580_0_83"/>
          <p:cNvSpPr txBox="1"/>
          <p:nvPr>
            <p:ph idx="1" type="body"/>
          </p:nvPr>
        </p:nvSpPr>
        <p:spPr>
          <a:xfrm>
            <a:off x="471900" y="1920847"/>
            <a:ext cx="8222100" cy="27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g18e62f64580_0_83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8e62f64580_0_89"/>
          <p:cNvSpPr/>
          <p:nvPr/>
        </p:nvSpPr>
        <p:spPr>
          <a:xfrm flipH="1" rot="10800000">
            <a:off x="0" y="1687450"/>
            <a:ext cx="9144000" cy="3460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g18e62f64580_0_89"/>
          <p:cNvSpPr/>
          <p:nvPr/>
        </p:nvSpPr>
        <p:spPr>
          <a:xfrm>
            <a:off x="0" y="168755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g18e62f64580_0_89"/>
          <p:cNvSpPr txBox="1"/>
          <p:nvPr>
            <p:ph type="title"/>
          </p:nvPr>
        </p:nvSpPr>
        <p:spPr>
          <a:xfrm>
            <a:off x="471900" y="739407"/>
            <a:ext cx="8222100" cy="76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g18e62f64580_0_89"/>
          <p:cNvSpPr txBox="1"/>
          <p:nvPr>
            <p:ph idx="1" type="body"/>
          </p:nvPr>
        </p:nvSpPr>
        <p:spPr>
          <a:xfrm>
            <a:off x="471900" y="1920848"/>
            <a:ext cx="3999900" cy="27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g18e62f64580_0_89"/>
          <p:cNvSpPr txBox="1"/>
          <p:nvPr>
            <p:ph idx="2" type="body"/>
          </p:nvPr>
        </p:nvSpPr>
        <p:spPr>
          <a:xfrm>
            <a:off x="4694250" y="1920848"/>
            <a:ext cx="3999900" cy="27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g18e62f64580_0_89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18e62f64580_0_96"/>
          <p:cNvSpPr/>
          <p:nvPr/>
        </p:nvSpPr>
        <p:spPr>
          <a:xfrm flipH="1" rot="10800000">
            <a:off x="0" y="656950"/>
            <a:ext cx="9144000" cy="449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g18e62f64580_0_96"/>
          <p:cNvSpPr/>
          <p:nvPr/>
        </p:nvSpPr>
        <p:spPr>
          <a:xfrm>
            <a:off x="0" y="656956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g18e62f64580_0_96"/>
          <p:cNvSpPr txBox="1"/>
          <p:nvPr>
            <p:ph type="title"/>
          </p:nvPr>
        </p:nvSpPr>
        <p:spPr>
          <a:xfrm>
            <a:off x="98250" y="16365"/>
            <a:ext cx="8826600" cy="6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g18e62f64580_0_96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18e62f64580_0_101"/>
          <p:cNvSpPr txBox="1"/>
          <p:nvPr/>
        </p:nvSpPr>
        <p:spPr>
          <a:xfrm flipH="1" rot="10800000">
            <a:off x="3276600" y="-25"/>
            <a:ext cx="5867400" cy="514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g18e62f64580_0_101"/>
          <p:cNvSpPr/>
          <p:nvPr/>
        </p:nvSpPr>
        <p:spPr>
          <a:xfrm rot="-5400000">
            <a:off x="756750" y="2519800"/>
            <a:ext cx="51483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g18e62f64580_0_101"/>
          <p:cNvSpPr txBox="1"/>
          <p:nvPr>
            <p:ph type="title"/>
          </p:nvPr>
        </p:nvSpPr>
        <p:spPr>
          <a:xfrm>
            <a:off x="226078" y="358130"/>
            <a:ext cx="2808000" cy="9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g18e62f64580_0_101"/>
          <p:cNvSpPr txBox="1"/>
          <p:nvPr>
            <p:ph idx="1" type="body"/>
          </p:nvPr>
        </p:nvSpPr>
        <p:spPr>
          <a:xfrm>
            <a:off x="226075" y="1467154"/>
            <a:ext cx="2808000" cy="31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g18e62f64580_0_101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8e62f64580_0_107"/>
          <p:cNvSpPr txBox="1"/>
          <p:nvPr>
            <p:ph type="title"/>
          </p:nvPr>
        </p:nvSpPr>
        <p:spPr>
          <a:xfrm>
            <a:off x="490250" y="488701"/>
            <a:ext cx="6227100" cy="409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g18e62f64580_0_107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8e62f64580_0_110"/>
          <p:cNvSpPr/>
          <p:nvPr/>
        </p:nvSpPr>
        <p:spPr>
          <a:xfrm flipH="1">
            <a:off x="0" y="0"/>
            <a:ext cx="4572000" cy="514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g18e62f64580_0_110"/>
          <p:cNvSpPr/>
          <p:nvPr/>
        </p:nvSpPr>
        <p:spPr>
          <a:xfrm rot="5400000">
            <a:off x="1944025" y="2520151"/>
            <a:ext cx="51477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g18e62f64580_0_110"/>
          <p:cNvSpPr txBox="1"/>
          <p:nvPr>
            <p:ph type="title"/>
          </p:nvPr>
        </p:nvSpPr>
        <p:spPr>
          <a:xfrm>
            <a:off x="265500" y="1234314"/>
            <a:ext cx="4045200" cy="148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g18e62f64580_0_110"/>
          <p:cNvSpPr txBox="1"/>
          <p:nvPr>
            <p:ph idx="1" type="subTitle"/>
          </p:nvPr>
        </p:nvSpPr>
        <p:spPr>
          <a:xfrm>
            <a:off x="265500" y="2782034"/>
            <a:ext cx="4045200" cy="12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g18e62f64580_0_110"/>
          <p:cNvSpPr txBox="1"/>
          <p:nvPr>
            <p:ph idx="2" type="body"/>
          </p:nvPr>
        </p:nvSpPr>
        <p:spPr>
          <a:xfrm>
            <a:off x="4939500" y="724869"/>
            <a:ext cx="3837000" cy="3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g18e62f64580_0_110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8e62f64580_0_117"/>
          <p:cNvSpPr txBox="1"/>
          <p:nvPr/>
        </p:nvSpPr>
        <p:spPr>
          <a:xfrm flipH="1" rot="10800000">
            <a:off x="0" y="137"/>
            <a:ext cx="9144000" cy="470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g18e62f64580_0_117"/>
          <p:cNvSpPr/>
          <p:nvPr/>
        </p:nvSpPr>
        <p:spPr>
          <a:xfrm flipH="1" rot="10800000">
            <a:off x="0" y="4627062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g18e62f64580_0_117"/>
          <p:cNvSpPr txBox="1"/>
          <p:nvPr>
            <p:ph idx="1" type="body"/>
          </p:nvPr>
        </p:nvSpPr>
        <p:spPr>
          <a:xfrm>
            <a:off x="57150" y="4701162"/>
            <a:ext cx="8382000" cy="44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g18e62f64580_0_117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8e62f64580_0_70"/>
          <p:cNvSpPr txBox="1"/>
          <p:nvPr>
            <p:ph type="title"/>
          </p:nvPr>
        </p:nvSpPr>
        <p:spPr>
          <a:xfrm>
            <a:off x="471900" y="739407"/>
            <a:ext cx="8222100" cy="76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g18e62f64580_0_70"/>
          <p:cNvSpPr txBox="1"/>
          <p:nvPr>
            <p:ph idx="1" type="body"/>
          </p:nvPr>
        </p:nvSpPr>
        <p:spPr>
          <a:xfrm>
            <a:off x="471900" y="1920847"/>
            <a:ext cx="82221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g18e62f64580_0_70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8.png"/><Relationship Id="rId8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21.xml"/><Relationship Id="rId11" Type="http://schemas.openxmlformats.org/officeDocument/2006/relationships/slide" Target="/ppt/slides/slide12.xml"/><Relationship Id="rId22" Type="http://schemas.openxmlformats.org/officeDocument/2006/relationships/slide" Target="/ppt/slides/slide23.xml"/><Relationship Id="rId10" Type="http://schemas.openxmlformats.org/officeDocument/2006/relationships/slide" Target="/ppt/slides/slide11.xml"/><Relationship Id="rId21" Type="http://schemas.openxmlformats.org/officeDocument/2006/relationships/slide" Target="/ppt/slides/slide22.xml"/><Relationship Id="rId13" Type="http://schemas.openxmlformats.org/officeDocument/2006/relationships/slide" Target="/ppt/slides/slide14.xml"/><Relationship Id="rId12" Type="http://schemas.openxmlformats.org/officeDocument/2006/relationships/slide" Target="/ppt/slides/slide13.xml"/><Relationship Id="rId23" Type="http://schemas.openxmlformats.org/officeDocument/2006/relationships/slide" Target="/ppt/slides/slide24.xml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4.xml"/><Relationship Id="rId4" Type="http://schemas.openxmlformats.org/officeDocument/2006/relationships/slide" Target="/ppt/slides/slide5.xml"/><Relationship Id="rId9" Type="http://schemas.openxmlformats.org/officeDocument/2006/relationships/slide" Target="/ppt/slides/slide10.xml"/><Relationship Id="rId15" Type="http://schemas.openxmlformats.org/officeDocument/2006/relationships/slide" Target="/ppt/slides/slide16.xml"/><Relationship Id="rId14" Type="http://schemas.openxmlformats.org/officeDocument/2006/relationships/slide" Target="/ppt/slides/slide15.xml"/><Relationship Id="rId17" Type="http://schemas.openxmlformats.org/officeDocument/2006/relationships/slide" Target="/ppt/slides/slide18.xml"/><Relationship Id="rId16" Type="http://schemas.openxmlformats.org/officeDocument/2006/relationships/slide" Target="/ppt/slides/slide17.xml"/><Relationship Id="rId5" Type="http://schemas.openxmlformats.org/officeDocument/2006/relationships/slide" Target="/ppt/slides/slide6.xml"/><Relationship Id="rId19" Type="http://schemas.openxmlformats.org/officeDocument/2006/relationships/slide" Target="/ppt/slides/slide20.xml"/><Relationship Id="rId6" Type="http://schemas.openxmlformats.org/officeDocument/2006/relationships/slide" Target="/ppt/slides/slide7.xml"/><Relationship Id="rId18" Type="http://schemas.openxmlformats.org/officeDocument/2006/relationships/slide" Target="/ppt/slides/slide19.xml"/><Relationship Id="rId7" Type="http://schemas.openxmlformats.org/officeDocument/2006/relationships/slide" Target="/ppt/slides/slide8.xml"/><Relationship Id="rId8" Type="http://schemas.openxmlformats.org/officeDocument/2006/relationships/slide" Target="/ppt/slides/slide9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1" Type="http://schemas.openxmlformats.org/officeDocument/2006/relationships/hyperlink" Target="https://forms.gle/tMbYtbW17egpyHyt7" TargetMode="External"/><Relationship Id="rId10" Type="http://schemas.openxmlformats.org/officeDocument/2006/relationships/hyperlink" Target="https://design.penpot.app/#/view/69cd8e21-398c-8036-8001-98ecee5ec704?page-id=69cd8e21-398c-8036-8001-98ecee5ec705&amp;section=interactions&amp;index=0&amp;share-id=76981dd7-ec3b-802f-8001-9a36c2d5ffe5" TargetMode="External"/><Relationship Id="rId12" Type="http://schemas.openxmlformats.org/officeDocument/2006/relationships/hyperlink" Target="https://docs.google.com/spreadsheets/d/1S62QTOGfvwfuY5I_ECZ3tAK9E5KQFM4LFE0q20KjJ6Y/edit?usp=sharing" TargetMode="External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mockplus.com/blog/post/sign-up-login-design-practices" TargetMode="External"/><Relationship Id="rId4" Type="http://schemas.openxmlformats.org/officeDocument/2006/relationships/hyperlink" Target="https://www.nei.nih.gov/learn-about-eye-health/eye-conditions-and-diseases/color-blindness/types-color-blindness" TargetMode="External"/><Relationship Id="rId9" Type="http://schemas.openxmlformats.org/officeDocument/2006/relationships/hyperlink" Target="https://www.figma.com/file/SvofXsb7DMWIfO9P8WNHzH/Moe-UX---November-2022?node-id=0%3A1&amp;t=hroBgGiC9tfMGpGb-1" TargetMode="External"/><Relationship Id="rId5" Type="http://schemas.openxmlformats.org/officeDocument/2006/relationships/hyperlink" Target="https://davidmathlogic.com/colorblind" TargetMode="External"/><Relationship Id="rId6" Type="http://schemas.openxmlformats.org/officeDocument/2006/relationships/hyperlink" Target="https://www.lifewire.com/pet-social-networks-3486561" TargetMode="External"/><Relationship Id="rId7" Type="http://schemas.openxmlformats.org/officeDocument/2006/relationships/hyperlink" Target="https://www.lifestyleasia.com/kl/culture/entertainment/most-followed-pet-instagram-accounts" TargetMode="External"/><Relationship Id="rId8" Type="http://schemas.openxmlformats.org/officeDocument/2006/relationships/hyperlink" Target="https://www.figma.com/file/XafJUTq6xCYDfeBpNTcGgw/Group-Project-UX-Sept-2022?node-id=653%3A2431&amp;t=SEurh5Sn7181DYPG-4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hyperlink" Target="https://forms.gle/tMbYtbW17egpyHyt7" TargetMode="External"/><Relationship Id="rId5" Type="http://schemas.openxmlformats.org/officeDocument/2006/relationships/hyperlink" Target="https://docs.google.com/spreadsheets/d/1S62QTOGfvwfuY5I_ECZ3tAK9E5KQFM4LFE0q20KjJ6Y/edit?usp=sharing" TargetMode="External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"/>
          <p:cNvSpPr txBox="1"/>
          <p:nvPr>
            <p:ph type="title"/>
          </p:nvPr>
        </p:nvSpPr>
        <p:spPr>
          <a:xfrm>
            <a:off x="0" y="0"/>
            <a:ext cx="9144000" cy="2085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1" lang="en" sz="5200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Cat-Tastic</a:t>
            </a:r>
            <a:r>
              <a:rPr b="0" lang="en" sz="5200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Case Study</a:t>
            </a:r>
            <a:endParaRPr b="0" sz="5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"/>
          <p:cNvSpPr txBox="1"/>
          <p:nvPr>
            <p:ph idx="4294967295" type="subTitle"/>
          </p:nvPr>
        </p:nvSpPr>
        <p:spPr>
          <a:xfrm>
            <a:off x="311750" y="2459799"/>
            <a:ext cx="8519700" cy="11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Moises Rodriguez (Orator on </a:t>
            </a:r>
            <a:r>
              <a:rPr b="0" i="0" lang="en" sz="2800" u="none" cap="none" strike="noStrike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The Corn Stalks</a:t>
            </a:r>
            <a:r>
              <a:rPr b="0" i="0" lang="en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2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"/>
          <p:cNvSpPr txBox="1"/>
          <p:nvPr>
            <p:ph idx="4294967295"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Ideation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0"/>
          <p:cNvSpPr txBox="1"/>
          <p:nvPr>
            <p:ph idx="4294967295" type="body"/>
          </p:nvPr>
        </p:nvSpPr>
        <p:spPr>
          <a:xfrm>
            <a:off x="311760" y="1153080"/>
            <a:ext cx="8519700" cy="3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process did you follow to generate ideas?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Constant list making, talking to my team through Slack, drawing, prototype after prototype, googling, figma posting, and sending each other surve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ys.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many did you come up with?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couple, a simple sign up flow, with a twist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did you narrow them down?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Talking to team, a bit of researching, and by what seemed most interesting to run with.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Which ones did you pick to move forward with?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Simple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sign up process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with minimum requirements and a mock of what it would look like on mobile app, web, and mobile web.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0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"/>
          <p:cNvSpPr txBox="1"/>
          <p:nvPr>
            <p:ph idx="4294967295" type="body"/>
          </p:nvPr>
        </p:nvSpPr>
        <p:spPr>
          <a:xfrm>
            <a:off x="0" y="4168125"/>
            <a:ext cx="87066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1" lang="en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 bit of everything was done for Ideation. The grou</a:t>
            </a:r>
            <a:r>
              <a:rPr i="1" lang="en" sz="1300">
                <a:solidFill>
                  <a:schemeClr val="dk2"/>
                </a:solidFill>
              </a:rPr>
              <a:t>p would drop everything within a Fig created by Isabella and we would give each other feedback (Kanban created by Darin). There would also be constant chat within the Slack channel. From my own end, I would make constant </a:t>
            </a:r>
            <a:r>
              <a:rPr i="1" lang="en" sz="1300">
                <a:solidFill>
                  <a:schemeClr val="dk2"/>
                </a:solidFill>
              </a:rPr>
              <a:t>notes, lists, and sketches.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1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Google Shape;15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19834" y="9416"/>
            <a:ext cx="3895040" cy="2444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675" y="9725"/>
            <a:ext cx="2251100" cy="217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3500" y="2454175"/>
            <a:ext cx="3457325" cy="154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9675" y="2154325"/>
            <a:ext cx="2900066" cy="184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11840" y="2264425"/>
            <a:ext cx="2303034" cy="173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91250" y="9725"/>
            <a:ext cx="1707000" cy="248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5400000">
            <a:off x="1846050" y="510749"/>
            <a:ext cx="2484526" cy="148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/>
          <p:nvPr>
            <p:ph idx="4294967295"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Prototyping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2"/>
          <p:cNvSpPr txBox="1"/>
          <p:nvPr>
            <p:ph idx="4294967295" type="body"/>
          </p:nvPr>
        </p:nvSpPr>
        <p:spPr>
          <a:xfrm>
            <a:off x="311760" y="1153080"/>
            <a:ext cx="8519760" cy="3418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did you approach making your prototype?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Rough sketch first, then putting it into PenPot/Figma.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Did you make wireframes or sketches?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 used a combination of both, the rough sketches for ideas and wireframes for better visualization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were the requirements for the prototype?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That it shows my thought process and user sign up process clearly.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challenges did you face while making it?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 am not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well versed with wireframing tools,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there was a learning curve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2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1" name="Google Shape;17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9700" y="0"/>
            <a:ext cx="5364300" cy="247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9700" y="2046599"/>
            <a:ext cx="5330998" cy="310165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3"/>
          <p:cNvSpPr txBox="1"/>
          <p:nvPr/>
        </p:nvSpPr>
        <p:spPr>
          <a:xfrm>
            <a:off x="0" y="0"/>
            <a:ext cx="3229500" cy="514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Admittedly, I believe that I might have gotten over-enthusiastic about having found a free alternative to Figma, that I took on Penpot on top of already using Figma.</a:t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Both are spectacular programs that are intuitive and always having a free alternative on hand is great for freelancing and portfolio building.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"/>
          <p:cNvSpPr txBox="1"/>
          <p:nvPr>
            <p:ph idx="4294967295"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Affinity &amp; Usability Testing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4"/>
          <p:cNvSpPr txBox="1"/>
          <p:nvPr>
            <p:ph idx="4294967295" type="body"/>
          </p:nvPr>
        </p:nvSpPr>
        <p:spPr>
          <a:xfrm>
            <a:off x="311750" y="1153074"/>
            <a:ext cx="8519700" cy="3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did testing your prototype go?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As soon as I got the hang of it,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although at an entry level, it became more and more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intuitive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as I pushed forward. It was honestly fun.</a:t>
            </a:r>
            <a:endParaRPr b="1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Where were the pain points?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Discerning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every little nook and cranny for both Figma and Penpot. There are a lot of features, and it can be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come overwhelming.</a:t>
            </a:r>
            <a:endParaRPr b="1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was successful?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 finally got a working prototype out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 It was simple, but it worked and that’s what mattered to me the most.</a:t>
            </a:r>
            <a:endParaRPr b="1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did you learn?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Prototyping with digital tools takes skill, time, and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 whole lot of patience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4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"/>
          <p:cNvSpPr txBox="1"/>
          <p:nvPr>
            <p:ph idx="4294967295" type="body"/>
          </p:nvPr>
        </p:nvSpPr>
        <p:spPr>
          <a:xfrm>
            <a:off x="0" y="0"/>
            <a:ext cx="9144000" cy="101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i="1"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1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Feedback within the team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5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15"/>
          <p:cNvSpPr txBox="1"/>
          <p:nvPr/>
        </p:nvSpPr>
        <p:spPr>
          <a:xfrm>
            <a:off x="359650" y="1272075"/>
            <a:ext cx="842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Although I didn’t have the prototype out long enough for a lot of feedback, what I did get was reassuring.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88" name="Google Shape;1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450" y="2011175"/>
            <a:ext cx="485775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3625" y="2611525"/>
            <a:ext cx="3110925" cy="888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450" y="3500350"/>
            <a:ext cx="4826150" cy="94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 txBox="1"/>
          <p:nvPr>
            <p:ph idx="4294967295"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Iteration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6"/>
          <p:cNvSpPr txBox="1"/>
          <p:nvPr>
            <p:ph idx="4294967295" type="body"/>
          </p:nvPr>
        </p:nvSpPr>
        <p:spPr>
          <a:xfrm>
            <a:off x="311760" y="1153080"/>
            <a:ext cx="8519760" cy="3418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What did you change? </a:t>
            </a:r>
            <a:r>
              <a:rPr b="1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layout and twist, </a:t>
            </a:r>
            <a:r>
              <a:rPr b="1" i="1" lang="en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many many </a:t>
            </a:r>
            <a:r>
              <a:rPr b="1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times.</a:t>
            </a:r>
            <a:endParaRPr b="1" i="0" sz="1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How did you approach making changes? </a:t>
            </a:r>
            <a:r>
              <a:rPr b="1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Restart from the sign up screen and forward</a:t>
            </a:r>
            <a:r>
              <a:rPr b="1" i="1" lang="en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, there was a lot of restarting.</a:t>
            </a:r>
            <a:endParaRPr b="0" i="0" sz="1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Why did you change those things? </a:t>
            </a:r>
            <a:r>
              <a:rPr b="1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 just did not like how it meshed with my view on how to end project should look like.</a:t>
            </a:r>
            <a:endParaRPr b="0" i="0" sz="1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What were the results of changing them? </a:t>
            </a:r>
            <a:r>
              <a:rPr b="1" i="1" lang="en" sz="1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1" i="1" lang="en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n my own opinion, I made something and showed that I was able to learn and grasp concepts the more I redid my prototypes. It wasn’t easy, as I am my worst critic.</a:t>
            </a:r>
            <a:endParaRPr b="0" i="0" sz="1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6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"/>
          <p:cNvSpPr txBox="1"/>
          <p:nvPr>
            <p:ph idx="4294967295" type="body"/>
          </p:nvPr>
        </p:nvSpPr>
        <p:spPr>
          <a:xfrm>
            <a:off x="0" y="0"/>
            <a:ext cx="9144000" cy="117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i="1"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start and end after restarting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7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4" name="Google Shape;2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8622" y="1178700"/>
            <a:ext cx="6645379" cy="24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12121"/>
            <a:ext cx="9144001" cy="153612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7"/>
          <p:cNvSpPr txBox="1"/>
          <p:nvPr/>
        </p:nvSpPr>
        <p:spPr>
          <a:xfrm>
            <a:off x="166500" y="1332025"/>
            <a:ext cx="21912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 started in Penpot and ended up in Figma as the one difference they had was a better prototyping structure for Figma. I ran with my twist first, but came back and focused on the prompt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itself, which is more important.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"/>
          <p:cNvSpPr txBox="1"/>
          <p:nvPr>
            <p:ph idx="4294967295"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8"/>
          <p:cNvSpPr txBox="1"/>
          <p:nvPr>
            <p:ph idx="4294967295" type="body"/>
          </p:nvPr>
        </p:nvSpPr>
        <p:spPr>
          <a:xfrm>
            <a:off x="311760" y="1153080"/>
            <a:ext cx="8519760" cy="3418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were the ultimate results of your solution? </a:t>
            </a:r>
            <a:r>
              <a:rPr b="1" i="1" lang="en">
                <a:solidFill>
                  <a:schemeClr val="dk2"/>
                </a:solidFill>
              </a:rPr>
              <a:t>An easy sign up flow can be easy to create in terms of components, but making it stand out amongst others is difficult.</a:t>
            </a:r>
            <a:endParaRPr b="1" i="0" sz="1800" u="none" cap="none" strike="noStrike">
              <a:solidFill>
                <a:schemeClr val="dk2"/>
              </a:solidFill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Was it successful? Did it fail? </a:t>
            </a:r>
            <a:r>
              <a:rPr b="1" i="1" lang="en">
                <a:solidFill>
                  <a:schemeClr val="dk2"/>
                </a:solidFill>
              </a:rPr>
              <a:t>I would say it was successful. </a:t>
            </a:r>
            <a:endParaRPr b="1" i="0" sz="1800" u="none" cap="none" strike="noStrike">
              <a:solidFill>
                <a:schemeClr val="dk2"/>
              </a:solidFill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Why? </a:t>
            </a:r>
            <a:r>
              <a:rPr b="1" i="1" lang="en">
                <a:solidFill>
                  <a:schemeClr val="dk2"/>
                </a:solidFill>
              </a:rPr>
              <a:t>It’s a simple and very quick sign up process that’s incredibly intuitive because it’s just like any other sign up flow that a typical user would be used to.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i="1" lang="en">
                <a:solidFill>
                  <a:schemeClr val="dk2"/>
                </a:solidFill>
              </a:rPr>
              <a:t>What did I learn? </a:t>
            </a:r>
            <a:r>
              <a:rPr b="1" i="1" lang="en">
                <a:solidFill>
                  <a:schemeClr val="dk2"/>
                </a:solidFill>
              </a:rPr>
              <a:t>Finding my role within a team of different people is incredibly difficult and that I on a personal level require tangible constraints.</a:t>
            </a:r>
            <a:endParaRPr b="1" i="0" sz="1800" u="none" cap="none" strike="noStrike">
              <a:solidFill>
                <a:schemeClr val="dk2"/>
              </a:solidFill>
            </a:endParaRPr>
          </a:p>
        </p:txBody>
      </p:sp>
      <p:sp>
        <p:nvSpPr>
          <p:cNvPr id="213" name="Google Shape;213;p18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9"/>
          <p:cNvSpPr txBox="1"/>
          <p:nvPr>
            <p:ph idx="4294967295" type="title"/>
          </p:nvPr>
        </p:nvSpPr>
        <p:spPr>
          <a:xfrm>
            <a:off x="5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Trials and Tribulations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9"/>
          <p:cNvSpPr txBox="1"/>
          <p:nvPr>
            <p:ph idx="4294967295" type="body"/>
          </p:nvPr>
        </p:nvSpPr>
        <p:spPr>
          <a:xfrm>
            <a:off x="311760" y="1153080"/>
            <a:ext cx="8519760" cy="3418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challenges did you face while creating and testing this solution? </a:t>
            </a:r>
            <a:r>
              <a:rPr b="1" i="1" lang="en">
                <a:solidFill>
                  <a:schemeClr val="dk2"/>
                </a:solidFill>
              </a:rPr>
              <a:t>Just getting everything “pen to paper” so to speak. </a:t>
            </a:r>
            <a:endParaRPr b="1" i="1">
              <a:solidFill>
                <a:schemeClr val="dk2"/>
              </a:solidFill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part was hardest? </a:t>
            </a:r>
            <a:r>
              <a:rPr b="1" i="1" lang="en">
                <a:solidFill>
                  <a:schemeClr val="dk2"/>
                </a:solidFill>
              </a:rPr>
              <a:t>Balancing a heavy work and life schedule against a scholastic schedule.</a:t>
            </a:r>
            <a:endParaRPr b="1" i="0" sz="1800" u="none" cap="none" strike="noStrike">
              <a:solidFill>
                <a:schemeClr val="dk2"/>
              </a:solidFill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did you overcome it? </a:t>
            </a:r>
            <a:r>
              <a:rPr b="1" i="1" lang="en" sz="1800" u="none" cap="none" strike="noStrike">
                <a:solidFill>
                  <a:schemeClr val="dk2"/>
                </a:solidFill>
              </a:rPr>
              <a:t>I wouldn</a:t>
            </a:r>
            <a:r>
              <a:rPr b="1" i="1" lang="en">
                <a:solidFill>
                  <a:schemeClr val="dk2"/>
                </a:solidFill>
              </a:rPr>
              <a:t>’t say I overcame it, but with struggle and an intention to complete this project, I’ve been putting in extra hours at night to try and get everything organized and polished. I did not want to fail. So I put the time in.</a:t>
            </a:r>
            <a:endParaRPr b="1" i="0" sz="1800" u="none" cap="none" strike="noStrike">
              <a:solidFill>
                <a:schemeClr val="dk2"/>
              </a:solidFill>
            </a:endParaRPr>
          </a:p>
        </p:txBody>
      </p:sp>
      <p:sp>
        <p:nvSpPr>
          <p:cNvPr id="220" name="Google Shape;220;p19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2"/>
          <p:cNvSpPr/>
          <p:nvPr/>
        </p:nvSpPr>
        <p:spPr>
          <a:xfrm>
            <a:off x="0" y="0"/>
            <a:ext cx="2429400" cy="514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Table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"/>
          <p:cNvSpPr/>
          <p:nvPr/>
        </p:nvSpPr>
        <p:spPr>
          <a:xfrm>
            <a:off x="2429400" y="0"/>
            <a:ext cx="6714600" cy="514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howjump?jump=nextslide"/>
              </a:rPr>
              <a:t>Slide # 3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100">
                <a:solidFill>
                  <a:schemeClr val="dk2"/>
                </a:solidFill>
              </a:rPr>
              <a:t>Our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Team, The Problem, </a:t>
            </a:r>
            <a:r>
              <a:rPr lang="en" sz="1100">
                <a:solidFill>
                  <a:schemeClr val="dk2"/>
                </a:solidFill>
              </a:rPr>
              <a:t>A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Solution 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3"/>
              </a:rPr>
              <a:t>Slide # 4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Users &amp; Stakeholders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Slide # 5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Scope &amp; Constraints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Process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5"/>
              </a:rPr>
              <a:t>Slide # 6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Market Research &amp; Competitive Analysis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6"/>
              </a:rPr>
              <a:t>Slide # 7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Examples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7"/>
              </a:rPr>
              <a:t>Slide # 8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User Research &amp; Interviews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8"/>
              </a:rPr>
              <a:t>Slide # 9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Examples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9"/>
              </a:rPr>
              <a:t>Slide # 10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Ideation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0"/>
              </a:rPr>
              <a:t>Slide # 11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Examples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1"/>
              </a:rPr>
              <a:t>Slide # 12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Prototyping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2"/>
              </a:rPr>
              <a:t>Slide # 13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Examples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3"/>
              </a:rPr>
              <a:t>Slide # 14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Affinity &amp; Usability Testing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4"/>
              </a:rPr>
              <a:t>Slide # 15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Examples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5"/>
              </a:rPr>
              <a:t>Slide # 16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Iteration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6"/>
              </a:rPr>
              <a:t>Slide # 17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Examples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Outcomes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7"/>
              </a:rPr>
              <a:t>Slide # 18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Results 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8"/>
              </a:rPr>
              <a:t>Slide # 19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Challenges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19"/>
              </a:rPr>
              <a:t>Slide # 20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Lessons Learned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" sz="1100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20"/>
              </a:rPr>
              <a:t>Slide # 21</a:t>
            </a:r>
            <a:r>
              <a:rPr b="0" i="0" lang="en" sz="1100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- Opportunities</a:t>
            </a:r>
            <a:endParaRPr b="0" i="0" sz="1100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	</a:t>
            </a:r>
            <a:r>
              <a:rPr lang="en" sz="1100">
                <a:solidFill>
                  <a:schemeClr val="hlink"/>
                </a:solidFill>
                <a:uFill>
                  <a:noFill/>
                </a:uFill>
                <a:hlinkClick action="ppaction://hlinksldjump" r:id="rId21"/>
              </a:rPr>
              <a:t>Slide # 22</a:t>
            </a:r>
            <a:r>
              <a:rPr lang="en" sz="1100">
                <a:solidFill>
                  <a:schemeClr val="dk2"/>
                </a:solidFill>
              </a:rPr>
              <a:t> - Speaking of a Twist</a:t>
            </a:r>
            <a:endParaRPr sz="11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Misc</a:t>
            </a:r>
            <a:endParaRPr sz="11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	</a:t>
            </a:r>
            <a:r>
              <a:rPr lang="en" sz="1100">
                <a:solidFill>
                  <a:schemeClr val="hlink"/>
                </a:solidFill>
                <a:uFill>
                  <a:noFill/>
                </a:uFill>
                <a:hlinkClick action="ppaction://hlinksldjump" r:id="rId22"/>
              </a:rPr>
              <a:t>Slide # 23</a:t>
            </a:r>
            <a:r>
              <a:rPr lang="en" sz="1100">
                <a:solidFill>
                  <a:schemeClr val="dk2"/>
                </a:solidFill>
              </a:rPr>
              <a:t> - </a:t>
            </a:r>
            <a:r>
              <a:rPr lang="en" sz="1100">
                <a:solidFill>
                  <a:schemeClr val="dk2"/>
                </a:solidFill>
              </a:rPr>
              <a:t>References, Links, and Tools</a:t>
            </a:r>
            <a:endParaRPr i="1" sz="11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	</a:t>
            </a:r>
            <a:r>
              <a:rPr lang="en" sz="1100">
                <a:solidFill>
                  <a:schemeClr val="hlink"/>
                </a:solidFill>
                <a:uFill>
                  <a:noFill/>
                </a:uFill>
                <a:hlinkClick action="ppaction://hlinksldjump" r:id="rId23"/>
              </a:rPr>
              <a:t>Slide # 24</a:t>
            </a:r>
            <a:r>
              <a:rPr lang="en" sz="1100">
                <a:solidFill>
                  <a:schemeClr val="dk2"/>
                </a:solidFill>
              </a:rPr>
              <a:t> - End slide with thanks</a:t>
            </a:r>
            <a:endParaRPr sz="11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	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0"/>
          <p:cNvSpPr txBox="1"/>
          <p:nvPr>
            <p:ph idx="4294967295" type="title"/>
          </p:nvPr>
        </p:nvSpPr>
        <p:spPr>
          <a:xfrm>
            <a:off x="5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Lessons Learned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0"/>
          <p:cNvSpPr txBox="1"/>
          <p:nvPr>
            <p:ph idx="4294967295" type="body"/>
          </p:nvPr>
        </p:nvSpPr>
        <p:spPr>
          <a:xfrm>
            <a:off x="311760" y="1153080"/>
            <a:ext cx="8519760" cy="3418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did you learn? </a:t>
            </a:r>
            <a:r>
              <a:rPr b="1" i="1" lang="en">
                <a:solidFill>
                  <a:schemeClr val="dk2"/>
                </a:solidFill>
              </a:rPr>
              <a:t>A work, life, and learning balance can become incredibly difficult and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that the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focus of any problem can be as simple or hard as we make it.</a:t>
            </a:r>
            <a:endParaRPr b="1" i="0" sz="1800" u="none" cap="none" strike="noStrike">
              <a:solidFill>
                <a:schemeClr val="dk2"/>
              </a:solidFill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takeaways would you share with others? </a:t>
            </a:r>
            <a:r>
              <a:rPr b="1" i="1" lang="en">
                <a:solidFill>
                  <a:schemeClr val="dk2"/>
                </a:solidFill>
              </a:rPr>
              <a:t>Hit the project running as soon as you get the prompt.</a:t>
            </a:r>
            <a:endParaRPr b="1" i="0" sz="1800" u="none" cap="none" strike="noStrike">
              <a:solidFill>
                <a:schemeClr val="dk2"/>
              </a:solidFill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will you apply in the future? </a:t>
            </a:r>
            <a:r>
              <a:rPr b="1" i="1" lang="en" sz="1800" u="none" cap="none" strike="noStrike">
                <a:solidFill>
                  <a:schemeClr val="dk2"/>
                </a:solidFill>
              </a:rPr>
              <a:t>My ma</a:t>
            </a:r>
            <a:r>
              <a:rPr b="1" i="1" lang="en">
                <a:solidFill>
                  <a:schemeClr val="dk2"/>
                </a:solidFill>
              </a:rPr>
              <a:t>jor projects of the year are over, I no longer have to worry about time constraints that could potentially affect my career.</a:t>
            </a:r>
            <a:endParaRPr b="1" i="0" sz="1800" u="none" cap="none" strike="noStrike">
              <a:solidFill>
                <a:schemeClr val="dk2"/>
              </a:solidFill>
            </a:endParaRPr>
          </a:p>
        </p:txBody>
      </p:sp>
      <p:sp>
        <p:nvSpPr>
          <p:cNvPr id="227" name="Google Shape;227;p20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 txBox="1"/>
          <p:nvPr>
            <p:ph idx="4294967295"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Opportunities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1"/>
          <p:cNvSpPr txBox="1"/>
          <p:nvPr>
            <p:ph idx="4294967295" type="body"/>
          </p:nvPr>
        </p:nvSpPr>
        <p:spPr>
          <a:xfrm>
            <a:off x="311760" y="1153080"/>
            <a:ext cx="8519760" cy="3418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opportunities are still left in this solution?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’ve learned new things and taken one more step forward towards a UI/UX career. I’m going to continue to polish my project, even after it’s been turned in.</a:t>
            </a:r>
            <a:endParaRPr b="1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would you do differently, if given the chance?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Dedicate a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bsolutely more time to market and user research.</a:t>
            </a:r>
            <a:endParaRPr b="1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If you were moving forward with another iteration, what direction would you take?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Probably the same, just with more d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edication, and with the twist I originally intended to do.</a:t>
            </a:r>
            <a:endParaRPr b="1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1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8ffeaa3d49_0_29"/>
          <p:cNvSpPr txBox="1"/>
          <p:nvPr>
            <p:ph idx="4294967295"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Speaking of a Twist.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18ffeaa3d49_0_29"/>
          <p:cNvSpPr txBox="1"/>
          <p:nvPr>
            <p:ph idx="4294967295" type="body"/>
          </p:nvPr>
        </p:nvSpPr>
        <p:spPr>
          <a:xfrm>
            <a:off x="311760" y="1153080"/>
            <a:ext cx="8519700" cy="3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opportunities are still left in this solution?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’ve learned new things and taken one more step forward towards a UI/UX career. I’m going to continue to polish my project, even after it’s been turned in.</a:t>
            </a:r>
            <a:endParaRPr b="1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would you do differently, if given the chance?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Dedicate a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bsolutely more time to market and user research.</a:t>
            </a:r>
            <a:endParaRPr b="1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If you were moving forward with another iteration, what direction would you take?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Probably the same, just with more d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edication, and with the twist I originally intended to do.</a:t>
            </a:r>
            <a:endParaRPr b="1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18ffeaa3d49_0_29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8e62f64580_0_1"/>
          <p:cNvSpPr txBox="1"/>
          <p:nvPr>
            <p:ph idx="4294967295" type="title"/>
          </p:nvPr>
        </p:nvSpPr>
        <p:spPr>
          <a:xfrm>
            <a:off x="312160" y="117275"/>
            <a:ext cx="8519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i="1" lang="en" sz="3600">
                <a:solidFill>
                  <a:schemeClr val="lt2"/>
                </a:solidFill>
              </a:rPr>
              <a:t>References, </a:t>
            </a:r>
            <a:r>
              <a:rPr i="1" lang="en" sz="3600">
                <a:solidFill>
                  <a:srgbClr val="EFEFEF"/>
                </a:solidFill>
              </a:rPr>
              <a:t>Links</a:t>
            </a:r>
            <a:r>
              <a:rPr i="1" lang="en" sz="3600">
                <a:solidFill>
                  <a:schemeClr val="lt2"/>
                </a:solidFill>
              </a:rPr>
              <a:t>, and Tools</a:t>
            </a:r>
            <a:endParaRPr b="0" i="1" sz="36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18e62f64580_0_1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g18e62f64580_0_1"/>
          <p:cNvSpPr txBox="1"/>
          <p:nvPr/>
        </p:nvSpPr>
        <p:spPr>
          <a:xfrm>
            <a:off x="912425" y="928625"/>
            <a:ext cx="77790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2"/>
                </a:solidFill>
              </a:rPr>
              <a:t>Best </a:t>
            </a:r>
            <a:r>
              <a:rPr lang="en" sz="900">
                <a:solidFill>
                  <a:schemeClr val="dk2"/>
                </a:solidFill>
              </a:rPr>
              <a:t>Design Practices: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u="sng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https://www.mockplus.com/blog/post/sign-up-login-design-practices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2"/>
                </a:solidFill>
              </a:rPr>
              <a:t>Government overview of color blindness: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u="sng">
                <a:solidFill>
                  <a:schemeClr val="dk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https://www.nei.nih.gov/learn-about-eye-health/eye-conditions-and-diseases/color-blindness/types-color-blindness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2"/>
                </a:solidFill>
              </a:rPr>
              <a:t>Color palette simulator: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https://davidmathlogic.com/colorblind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Top pet related apps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dk2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https://www.lifewire.com/pet-social-networks-3486561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Most followed instagram accounts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dk2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https://www.lifestyleasia.com/kl/culture/entertainment/most-followed-pet-instagram-accounts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u="sng">
                <a:solidFill>
                  <a:srgbClr val="EFEFEF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en" sz="900">
                <a:solidFill>
                  <a:schemeClr val="dk2"/>
                </a:solidFill>
              </a:rPr>
              <a:t> to section in GROUP Fig.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u="sng">
                <a:solidFill>
                  <a:srgbClr val="EFEFEF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</a:t>
            </a:r>
            <a:r>
              <a:rPr lang="en" sz="900">
                <a:solidFill>
                  <a:schemeClr val="dk2"/>
                </a:solidFill>
              </a:rPr>
              <a:t>to specific design/prototype Fig.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u="sng">
                <a:solidFill>
                  <a:srgbClr val="EFEFEF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</a:t>
            </a:r>
            <a:r>
              <a:rPr lang="en" sz="900">
                <a:solidFill>
                  <a:schemeClr val="dk2"/>
                </a:solidFill>
              </a:rPr>
              <a:t>to Penpot/Coloblindness prototype.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u="sng">
                <a:solidFill>
                  <a:srgbClr val="EFEFEF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</a:t>
            </a:r>
            <a:r>
              <a:rPr lang="en" sz="900">
                <a:solidFill>
                  <a:schemeClr val="dk2"/>
                </a:solidFill>
              </a:rPr>
              <a:t>to survey sent to users.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u="sng">
                <a:solidFill>
                  <a:srgbClr val="EFEFEF"/>
                </a:solid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</a:t>
            </a:r>
            <a:r>
              <a:rPr lang="en" sz="900">
                <a:solidFill>
                  <a:schemeClr val="dk2"/>
                </a:solidFill>
              </a:rPr>
              <a:t>to survey results.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Tools used: Krita, Photopea, Snapseed, Notepad++, Penpot, Figma, LibreOffice, PowerPoint, Google Slides, Google Forms, Snipping Tool.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"/>
          <p:cNvSpPr txBox="1"/>
          <p:nvPr>
            <p:ph idx="4294967295" type="title"/>
          </p:nvPr>
        </p:nvSpPr>
        <p:spPr>
          <a:xfrm>
            <a:off x="50" y="2152800"/>
            <a:ext cx="9144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i="1" lang="en" sz="7200" u="none" cap="none" strike="noStrik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rPr>
              <a:t>Fin.</a:t>
            </a:r>
            <a:endParaRPr i="0" sz="7200" u="none" cap="none" strike="noStrike">
              <a:solidFill>
                <a:schemeClr val="lt2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54" name="Google Shape;254;p22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22"/>
          <p:cNvSpPr txBox="1"/>
          <p:nvPr/>
        </p:nvSpPr>
        <p:spPr>
          <a:xfrm>
            <a:off x="50" y="338075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A heartfelt thanks to The Corn Stalks, my teammates.</a:t>
            </a:r>
            <a:endParaRPr sz="8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Also big thanks to the mentors who took time to volunteer their </a:t>
            </a:r>
            <a:r>
              <a:rPr lang="en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knowledge</a:t>
            </a:r>
            <a:r>
              <a:rPr lang="en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, perspective, and time.</a:t>
            </a:r>
            <a:endParaRPr sz="8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228600" y="914400"/>
            <a:ext cx="2742840" cy="3885840"/>
          </a:xfrm>
          <a:prstGeom prst="rect">
            <a:avLst/>
          </a:prstGeom>
          <a:noFill/>
          <a:ln cap="flat" cmpd="sng" w="952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Our chosen team name was </a:t>
            </a:r>
            <a:r>
              <a:rPr b="1" i="0" lang="en" sz="16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The Corn Stalks</a:t>
            </a: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group consisted of Cori Geter, Darin Dicicco, Hannah Larkins, Isabella Lawson, Jackson Krauser, Josh Knox, and self.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Our team’s main function was constant feedback and information gathering.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3200400" y="923040"/>
            <a:ext cx="2742840" cy="3885840"/>
          </a:xfrm>
          <a:prstGeom prst="rect">
            <a:avLst/>
          </a:prstGeom>
          <a:noFill/>
          <a:ln cap="flat" cmpd="sng" w="952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Across all social media platforms users collectively visit their signup landing page around </a:t>
            </a:r>
            <a:r>
              <a:rPr b="1" i="0" lang="en" sz="1600" u="none" cap="none" strike="noStrike">
                <a:solidFill>
                  <a:schemeClr val="dk2"/>
                </a:solidFill>
              </a:rPr>
              <a:t>2k</a:t>
            </a: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times a day but only </a:t>
            </a:r>
            <a:r>
              <a:rPr b="1" i="0" lang="en" sz="1600" u="none" cap="none" strike="noStrike">
                <a:solidFill>
                  <a:schemeClr val="dk2"/>
                </a:solidFill>
              </a:rPr>
              <a:t>30%</a:t>
            </a: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complete signup; New social media platform, </a:t>
            </a:r>
            <a:r>
              <a:rPr b="1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CAT-TASTIC</a:t>
            </a: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, wants you to create a competitive sign up flow for their up and coming mobile Apps by helping them figure out faster ways of creating an account.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6172200" y="914400"/>
            <a:ext cx="2742840" cy="3885840"/>
          </a:xfrm>
          <a:prstGeom prst="rect">
            <a:avLst/>
          </a:prstGeom>
          <a:noFill/>
          <a:ln cap="flat" cmpd="sng" w="952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Simple username/email &amp; password, repeat password, verify email address, checkmark to save credentials.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“Sign in with..” Google, Facebook, Twitter.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User feedback if info is right versus wrong.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Incentive must be in place already, as at least 2K a day </a:t>
            </a:r>
            <a:r>
              <a:rPr i="1" lang="en" sz="1600">
                <a:solidFill>
                  <a:schemeClr val="dk2"/>
                </a:solidFill>
              </a:rPr>
              <a:t>try</a:t>
            </a:r>
            <a:r>
              <a:rPr lang="en" sz="1600">
                <a:solidFill>
                  <a:schemeClr val="dk2"/>
                </a:solidFill>
              </a:rPr>
              <a:t> to sign in, but 70% don’t.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88" name="Google Shape;88;p3"/>
          <p:cNvSpPr/>
          <p:nvPr/>
        </p:nvSpPr>
        <p:spPr>
          <a:xfrm>
            <a:off x="914400" y="339480"/>
            <a:ext cx="1371240" cy="345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Our </a:t>
            </a:r>
            <a:r>
              <a:rPr b="1" i="0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Team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3657600" y="339480"/>
            <a:ext cx="1599840" cy="345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Problem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3"/>
          <p:cNvSpPr/>
          <p:nvPr/>
        </p:nvSpPr>
        <p:spPr>
          <a:xfrm>
            <a:off x="6629400" y="339480"/>
            <a:ext cx="1828440" cy="345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A </a:t>
            </a:r>
            <a:r>
              <a:rPr b="1" i="0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 txBox="1"/>
          <p:nvPr>
            <p:ph idx="4294967295"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Who are our User base versus our Stakeholders?</a:t>
            </a:r>
            <a:endParaRPr b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4"/>
          <p:cNvSpPr txBox="1"/>
          <p:nvPr>
            <p:ph idx="4294967295" type="body"/>
          </p:nvPr>
        </p:nvSpPr>
        <p:spPr>
          <a:xfrm>
            <a:off x="311750" y="1598424"/>
            <a:ext cx="4031400" cy="29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Our User are</a:t>
            </a:r>
            <a:r>
              <a:rPr b="1" lang="en">
                <a:solidFill>
                  <a:schemeClr val="dk2"/>
                </a:solidFill>
              </a:rPr>
              <a:t>…</a:t>
            </a:r>
            <a:endParaRPr>
              <a:solidFill>
                <a:schemeClr val="dk2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Pet owners, specifically cats.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Social media users.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Already 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incentivized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to try and sign up for the platform, but at least 70% don’t because of most likely a design flaw.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001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4655150" y="1598425"/>
            <a:ext cx="4031400" cy="29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Our Stakeholders are...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Cat-Tastic, a company looking to expand their user base and most likely bring in more revenue.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chemeClr val="dk2"/>
                </a:solidFill>
              </a:rPr>
              <a:t>A social media platform.</a:t>
            </a:r>
            <a:endParaRPr sz="1800">
              <a:solidFill>
                <a:schemeClr val="dk2"/>
              </a:solidFill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Looking to boost user sign up and able to pay for a competitive sign up flow.</a:t>
            </a:r>
            <a:endParaRPr sz="1800">
              <a:solidFill>
                <a:schemeClr val="dk2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/>
          <p:nvPr>
            <p:ph idx="4294967295" type="body"/>
          </p:nvPr>
        </p:nvSpPr>
        <p:spPr>
          <a:xfrm>
            <a:off x="0" y="225"/>
            <a:ext cx="4154100" cy="514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Scope</a:t>
            </a:r>
            <a:endParaRPr b="1"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Commercial grade product, must  be for the average user.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Targeted a</a:t>
            </a:r>
            <a:r>
              <a:rPr i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udience are cat lovers.</a:t>
            </a:r>
            <a:endParaRPr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i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Targeted audience are also social media users.</a:t>
            </a:r>
            <a:endParaRPr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i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Must work efficiently across all platforms (app, web, mobile browser).</a:t>
            </a:r>
            <a:endParaRPr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5"/>
          <p:cNvSpPr txBox="1"/>
          <p:nvPr>
            <p:ph idx="4294967295" type="body"/>
          </p:nvPr>
        </p:nvSpPr>
        <p:spPr>
          <a:xfrm>
            <a:off x="4153950" y="125"/>
            <a:ext cx="4989900" cy="514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Constraints</a:t>
            </a:r>
            <a:endParaRPr b="1" sz="2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Must be 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naturally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intuitive.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Designing a mobile app sign up flow that will encourage users to complete sign up.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Getting everything together in a specified amount of time.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Getting an ample amount of user feedback.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Whereas the focus is a sign up flow, we’re targeting specifically cat lovers who use social media, it’s a niche.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"/>
          <p:cNvSpPr txBox="1"/>
          <p:nvPr>
            <p:ph idx="4294967295" type="title"/>
          </p:nvPr>
        </p:nvSpPr>
        <p:spPr>
          <a:xfrm>
            <a:off x="0" y="0"/>
            <a:ext cx="9144000" cy="92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Market Research &amp; Competitive Analysis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6"/>
          <p:cNvSpPr txBox="1"/>
          <p:nvPr>
            <p:ph idx="4294967295" type="body"/>
          </p:nvPr>
        </p:nvSpPr>
        <p:spPr>
          <a:xfrm>
            <a:off x="0" y="924850"/>
            <a:ext cx="9144000" cy="422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latin typeface="Arial"/>
                <a:ea typeface="Arial"/>
                <a:cs typeface="Arial"/>
                <a:sym typeface="Arial"/>
              </a:rPr>
              <a:t>Who else has this problem?</a:t>
            </a: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Animal lovers who want a specific platform for their specific animal species, like a mobile app for ocean fish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enthusiasts.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latin typeface="Arial"/>
                <a:ea typeface="Arial"/>
                <a:cs typeface="Arial"/>
                <a:sym typeface="Arial"/>
              </a:rPr>
              <a:t>What other solutions are out there?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Generic pet social media platforms not specifically catered to cat owners, such as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Instagram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latin typeface="Arial"/>
                <a:ea typeface="Arial"/>
                <a:cs typeface="Arial"/>
                <a:sym typeface="Arial"/>
              </a:rPr>
              <a:t>Who is using them?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 very broad range of people, not just cat lovers.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latin typeface="Arial"/>
                <a:ea typeface="Arial"/>
                <a:cs typeface="Arial"/>
                <a:sym typeface="Arial"/>
              </a:rPr>
              <a:t>How are they performing?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Very well, the top 5 pet instagram profiles have millions of followers.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latin typeface="Arial"/>
                <a:ea typeface="Arial"/>
                <a:cs typeface="Arial"/>
                <a:sym typeface="Arial"/>
              </a:rPr>
              <a:t>What are their flaws?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platform isn’t just for animals specifically.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1" lang="en" sz="1800" u="none" cap="none" strike="noStrike">
                <a:latin typeface="Arial"/>
                <a:ea typeface="Arial"/>
                <a:cs typeface="Arial"/>
                <a:sym typeface="Arial"/>
              </a:rPr>
              <a:t>Where are the opportunities for this solution?</a:t>
            </a: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 platform </a:t>
            </a:r>
            <a:r>
              <a:rPr b="1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dedicated to </a:t>
            </a:r>
            <a:r>
              <a:rPr b="1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specifically pet/animals.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6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"/>
          <p:cNvSpPr txBox="1"/>
          <p:nvPr>
            <p:ph idx="4294967295" type="body"/>
          </p:nvPr>
        </p:nvSpPr>
        <p:spPr>
          <a:xfrm>
            <a:off x="1572840" y="0"/>
            <a:ext cx="5997960" cy="308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top 5 pet centric instagram accounts.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7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8000" y="334080"/>
            <a:ext cx="7308000" cy="214704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7"/>
          <p:cNvSpPr/>
          <p:nvPr/>
        </p:nvSpPr>
        <p:spPr>
          <a:xfrm>
            <a:off x="1572840" y="2506680"/>
            <a:ext cx="5997960" cy="308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90000" spcFirstLastPara="1" rIns="90000" wrap="square" tIns="182875">
            <a:noAutofit/>
          </a:bodyPr>
          <a:lstStyle/>
          <a:p>
            <a:pPr indent="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Common and simplistic login views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79960" y="2878920"/>
            <a:ext cx="6183360" cy="2180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 txBox="1"/>
          <p:nvPr>
            <p:ph idx="4294967295" type="title"/>
          </p:nvPr>
        </p:nvSpPr>
        <p:spPr>
          <a:xfrm>
            <a:off x="0" y="0"/>
            <a:ext cx="9144000" cy="1241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 Research &amp; Interviews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8"/>
          <p:cNvSpPr txBox="1"/>
          <p:nvPr>
            <p:ph idx="4294967295" type="body"/>
          </p:nvPr>
        </p:nvSpPr>
        <p:spPr>
          <a:xfrm>
            <a:off x="259750" y="1241525"/>
            <a:ext cx="8678100" cy="390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4308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b="0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Who did you talk to? </a:t>
            </a:r>
            <a:r>
              <a:rPr b="1" i="1"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Primarily my team for </a:t>
            </a:r>
            <a:r>
              <a:rPr b="1" i="1"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ideas, and surveys sent out.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b="0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Why did you talk to them? </a:t>
            </a:r>
            <a:r>
              <a:rPr b="1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For feedback on the survey itself and to move my opinions/observations in a more focused direction.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b="0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did you learn? </a:t>
            </a:r>
            <a:r>
              <a:rPr b="1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Getting user feedback and researching a group of people specific to a problem can be difficult </a:t>
            </a:r>
            <a:r>
              <a:rPr b="1" i="1"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and requires a bit more time</a:t>
            </a:r>
            <a:r>
              <a:rPr b="1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b="0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sort of frustrations did they have? </a:t>
            </a:r>
            <a:r>
              <a:rPr b="1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Having to input too much information, long sign up times, having to verify their email address.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b="0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was a highlight or striking quote from the interviews? </a:t>
            </a:r>
            <a:r>
              <a:rPr b="1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Highlight being that a lot of the answers lined up, mak</a:t>
            </a:r>
            <a:r>
              <a:rPr b="1" i="1" lang="en" sz="1400">
                <a:solidFill>
                  <a:schemeClr val="dk2"/>
                </a:solidFill>
              </a:rPr>
              <a:t>ing </a:t>
            </a:r>
            <a:r>
              <a:rPr b="1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it easier as a sample size.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80" lvl="0" marL="457200" marR="0" rtl="0" algn="l">
              <a:lnSpc>
                <a:spcPct val="115000"/>
              </a:lnSpc>
              <a:spcBef>
                <a:spcPts val="1001"/>
              </a:spcBef>
              <a:spcAft>
                <a:spcPts val="1200"/>
              </a:spcAft>
              <a:buClr>
                <a:srgbClr val="595959"/>
              </a:buClr>
              <a:buSzPts val="1400"/>
              <a:buFont typeface="Arial"/>
              <a:buChar char="●"/>
            </a:pPr>
            <a:r>
              <a:rPr b="0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surprised you most? </a:t>
            </a:r>
            <a:r>
              <a:rPr b="1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Users would typically prefer to sign up from a desktop or mobile app, but not commonly through a browser </a:t>
            </a:r>
            <a:r>
              <a:rPr b="1" i="1"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launched from </a:t>
            </a:r>
            <a:r>
              <a:rPr b="1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 mobile device.</a:t>
            </a:r>
            <a:endParaRPr b="1" i="1" sz="1400">
              <a:solidFill>
                <a:schemeClr val="dk2"/>
              </a:solidFill>
            </a:endParaRPr>
          </a:p>
        </p:txBody>
      </p:sp>
      <p:sp>
        <p:nvSpPr>
          <p:cNvPr id="128" name="Google Shape;128;p8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"/>
          <p:cNvSpPr txBox="1"/>
          <p:nvPr>
            <p:ph idx="4294967295" type="body"/>
          </p:nvPr>
        </p:nvSpPr>
        <p:spPr>
          <a:xfrm>
            <a:off x="50" y="404275"/>
            <a:ext cx="36921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1" lang="en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User Personas</a:t>
            </a:r>
            <a:endParaRPr b="0" i="0" sz="2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523541" y="4699959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9"/>
          <p:cNvSpPr/>
          <p:nvPr/>
        </p:nvSpPr>
        <p:spPr>
          <a:xfrm>
            <a:off x="3692050" y="404275"/>
            <a:ext cx="54519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Survey Results (samples)</a:t>
            </a:r>
            <a:endParaRPr b="0" i="0" sz="2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72525"/>
            <a:ext cx="3692049" cy="359348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9"/>
          <p:cNvSpPr/>
          <p:nvPr/>
        </p:nvSpPr>
        <p:spPr>
          <a:xfrm>
            <a:off x="3692050" y="3754575"/>
            <a:ext cx="5451900" cy="91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Survey: </a:t>
            </a:r>
            <a:endParaRPr b="0" i="0" sz="5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500" u="sng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https://forms.gle/tMbYtbW17egpyHyt7</a:t>
            </a:r>
            <a:endParaRPr b="0" i="0" sz="5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5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Expanded Survey results:</a:t>
            </a:r>
            <a:endParaRPr b="0" i="1" sz="5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500" u="sng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https://docs.google.com/spreadsheets/d/1S62QTOGfvwfuY5I_ECZ3tAK9E5KQFM4LFE0q20KjJ6Y/edit?usp=sharing</a:t>
            </a:r>
            <a:endParaRPr b="0" i="0" sz="5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5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692050" y="1072975"/>
            <a:ext cx="5451949" cy="272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22</vt:i4>
  </property>
</Properties>
</file>